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8"/>
  </p:notesMasterIdLst>
  <p:handoutMasterIdLst>
    <p:handoutMasterId r:id="rId19"/>
  </p:handoutMasterIdLst>
  <p:sldIdLst>
    <p:sldId id="269" r:id="rId3"/>
    <p:sldId id="268" r:id="rId4"/>
    <p:sldId id="271" r:id="rId5"/>
    <p:sldId id="272" r:id="rId6"/>
    <p:sldId id="276" r:id="rId7"/>
    <p:sldId id="273" r:id="rId8"/>
    <p:sldId id="274" r:id="rId9"/>
    <p:sldId id="275" r:id="rId10"/>
    <p:sldId id="281" r:id="rId11"/>
    <p:sldId id="280" r:id="rId12"/>
    <p:sldId id="282" r:id="rId13"/>
    <p:sldId id="266" r:id="rId14"/>
    <p:sldId id="283" r:id="rId15"/>
    <p:sldId id="279" r:id="rId16"/>
    <p:sldId id="28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804000"/>
    <a:srgbClr val="FFCC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9" d="100"/>
          <a:sy n="49" d="100"/>
        </p:scale>
        <p:origin x="-12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FDA88F-6C7E-4F38-A547-24168FC8838C}" type="slidenum">
              <a:rPr lang="en-US"/>
              <a:pPr/>
              <a:t>‹#›</a:t>
            </a:fld>
            <a:endParaRPr lang="en-US"/>
          </a:p>
        </p:txBody>
      </p:sp>
    </p:spTree>
    <p:extLst>
      <p:ext uri="{BB962C8B-B14F-4D97-AF65-F5344CB8AC3E}">
        <p14:creationId xmlns:p14="http://schemas.microsoft.com/office/powerpoint/2010/main" val="248072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D0E7D-E9CC-42A1-9650-CD1FE3449D02}" type="datetimeFigureOut">
              <a:rPr lang="en-US" smtClean="0"/>
              <a:pPr/>
              <a:t>12/19/12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4ACFF-E937-43D8-90B4-26C8BE036DAA}" type="slidenum">
              <a:rPr lang="en-US" smtClean="0"/>
              <a:pPr/>
              <a:t>‹#›</a:t>
            </a:fld>
            <a:endParaRPr lang="en-US"/>
          </a:p>
        </p:txBody>
      </p:sp>
    </p:spTree>
    <p:extLst>
      <p:ext uri="{BB962C8B-B14F-4D97-AF65-F5344CB8AC3E}">
        <p14:creationId xmlns:p14="http://schemas.microsoft.com/office/powerpoint/2010/main" val="266722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are the three landforms distinct in their appearance, they also make up the three major geographic</a:t>
            </a:r>
            <a:r>
              <a:rPr lang="en-US" baseline="0" dirty="0" smtClean="0"/>
              <a:t> regions of the state.  So the landforms are the same as the regions:  Coastal, Piedmont and </a:t>
            </a:r>
            <a:r>
              <a:rPr lang="en-US" baseline="0" dirty="0" err="1" smtClean="0"/>
              <a:t>Mountians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4</a:t>
            </a:fld>
            <a:endParaRPr lang="en-US"/>
          </a:p>
        </p:txBody>
      </p:sp>
    </p:spTree>
    <p:extLst>
      <p:ext uri="{BB962C8B-B14F-4D97-AF65-F5344CB8AC3E}">
        <p14:creationId xmlns:p14="http://schemas.microsoft.com/office/powerpoint/2010/main" val="31649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41 counties in the coastal plain. The counties are: Scotland, Robeson, Columbus, Brunswick, </a:t>
            </a:r>
            <a:r>
              <a:rPr lang="en-US" dirty="0" err="1" smtClean="0"/>
              <a:t>Hoke</a:t>
            </a:r>
            <a:r>
              <a:rPr lang="en-US" dirty="0" smtClean="0"/>
              <a:t>, Bladen, New Hanover, Pender, Cumberland, Sampson, Duplin,</a:t>
            </a:r>
            <a:r>
              <a:rPr lang="en-US" baseline="0" dirty="0" smtClean="0"/>
              <a:t> Onslow, Harnett, Jones, Carteret, Craven, Pamlico, Lenoir, Wayne, Johnston, Wilson, Greene, Beaufort, Hyde, Pitt, Nash, Edgecombe, Martin, Washington, Tyrrell, Dare, Bertie, Halifax, Northampton, Hertford, Gates, Chowan, Perquimans, Pasquotank, Camden, Currituck.</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42 counties in the piedmont region. The counties are: Richmond, Moore, Lee, Wake, Franklin, Warren, Vance, Granville, Person, Durham, Caswell,</a:t>
            </a:r>
            <a:r>
              <a:rPr lang="en-US" baseline="0" dirty="0" smtClean="0"/>
              <a:t> Orange, Alamance, Chatham, Anson, Montgomery, Union, Stanly, Randolph, Guilford, Rockingham, Stokes, Forsyth, Davidson, Rowan, Cabarrus, Mecklenburg, Gaston, Cleveland, Rutherford, Polk, McDowell, Burke, Lincoln, </a:t>
            </a:r>
            <a:r>
              <a:rPr lang="en-US" baseline="0" err="1" smtClean="0"/>
              <a:t>Catawba</a:t>
            </a:r>
            <a:r>
              <a:rPr lang="en-US" baseline="0" smtClean="0"/>
              <a:t>, Davie</a:t>
            </a:r>
            <a:r>
              <a:rPr lang="en-US" baseline="0" dirty="0" smtClean="0"/>
              <a:t>, Iredell, Alexander, Caldwell, Wilkes, Yadkin, Surry. </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17 counties</a:t>
            </a:r>
            <a:r>
              <a:rPr lang="en-US" baseline="0" dirty="0" smtClean="0"/>
              <a:t> in the mountain region. The counties are: Cherokee, Graham, Clay, Swain, Macon, Jackson, Haywood, Transylvania, Henderson, Buncombe, Madison, Yancey, Mitchell, Avery, Watauga, Ashe, Alleghany.</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chemeClr val="accent4">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6111445" y="4343400"/>
            <a:ext cx="3048000" cy="609600"/>
          </a:xfrm>
        </p:spPr>
        <p:txBody>
          <a:bodyPr/>
          <a:lstStyle/>
          <a:p>
            <a:r>
              <a:rPr lang="en-US" sz="3600" dirty="0" smtClean="0"/>
              <a:t>North Carolina</a:t>
            </a:r>
            <a:endParaRPr lang="en-US" sz="3600" dirty="0"/>
          </a:p>
        </p:txBody>
      </p:sp>
      <p:sp>
        <p:nvSpPr>
          <p:cNvPr id="25605" name="Rectangle 5"/>
          <p:cNvSpPr>
            <a:spLocks noGrp="1" noChangeArrowheads="1"/>
          </p:cNvSpPr>
          <p:nvPr>
            <p:ph type="subTitle" idx="1"/>
          </p:nvPr>
        </p:nvSpPr>
        <p:spPr>
          <a:xfrm>
            <a:off x="6096000" y="5181600"/>
            <a:ext cx="3048000" cy="838200"/>
          </a:xfrm>
        </p:spPr>
        <p:txBody>
          <a:bodyPr/>
          <a:lstStyle/>
          <a:p>
            <a:r>
              <a:rPr lang="en-US" sz="2800" dirty="0" smtClean="0"/>
              <a:t>Unique or Not?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6" name="Picture 5" descr="North Carolina Coastal Plains Counties"/>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8" name="Text Placeholder 3"/>
          <p:cNvSpPr>
            <a:spLocks noGrp="1"/>
          </p:cNvSpPr>
          <p:nvPr>
            <p:ph type="body" sz="half" idx="2"/>
          </p:nvPr>
        </p:nvSpPr>
        <p:spPr>
          <a:xfrm>
            <a:off x="533400" y="609600"/>
            <a:ext cx="8077200" cy="685800"/>
          </a:xfrm>
        </p:spPr>
        <p:txBody>
          <a:bodyPr/>
          <a:lstStyle/>
          <a:p>
            <a:r>
              <a:rPr lang="en-US" sz="2000" b="1" dirty="0" smtClean="0">
                <a:solidFill>
                  <a:schemeClr val="accent1"/>
                </a:solidFill>
              </a:rPr>
              <a:t>What do you notice about the</a:t>
            </a:r>
            <a:r>
              <a:rPr lang="en-US" sz="2000" b="1" dirty="0" smtClean="0">
                <a:solidFill>
                  <a:schemeClr val="accent1"/>
                </a:solidFill>
              </a:rPr>
              <a:t> </a:t>
            </a:r>
            <a:r>
              <a:rPr lang="en-US" sz="2000" b="1" dirty="0" smtClean="0">
                <a:solidFill>
                  <a:schemeClr val="accent1"/>
                </a:solidFill>
              </a:rPr>
              <a:t>counties </a:t>
            </a:r>
            <a:r>
              <a:rPr lang="en-US" sz="2000" b="1" dirty="0" smtClean="0">
                <a:solidFill>
                  <a:schemeClr val="accent1"/>
                </a:solidFill>
              </a:rPr>
              <a:t>in </a:t>
            </a:r>
            <a:r>
              <a:rPr lang="en-US" sz="2000" b="1" dirty="0" smtClean="0">
                <a:solidFill>
                  <a:schemeClr val="accent1"/>
                </a:solidFill>
              </a:rPr>
              <a:t>this region?</a:t>
            </a:r>
            <a:endParaRPr lang="en-US" sz="2000" b="1" dirty="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5486400" cy="566738"/>
          </a:xfrm>
        </p:spPr>
        <p:txBody>
          <a:bodyPr/>
          <a:lstStyle/>
          <a:p>
            <a:r>
              <a:rPr lang="en-US" sz="2400" dirty="0" smtClean="0"/>
              <a:t>Coastal Plain</a:t>
            </a:r>
            <a:endParaRPr lang="en-US" sz="2400" dirty="0"/>
          </a:p>
        </p:txBody>
      </p:sp>
      <p:sp>
        <p:nvSpPr>
          <p:cNvPr id="4" name="Text Placeholder 3"/>
          <p:cNvSpPr>
            <a:spLocks noGrp="1"/>
          </p:cNvSpPr>
          <p:nvPr>
            <p:ph type="body" sz="half" idx="2"/>
          </p:nvPr>
        </p:nvSpPr>
        <p:spPr>
          <a:xfrm>
            <a:off x="2895600" y="1676400"/>
            <a:ext cx="5486400" cy="4267200"/>
          </a:xfrm>
        </p:spPr>
        <p:txBody>
          <a:bodyPr/>
          <a:lstStyle/>
          <a:p>
            <a:pPr marL="285750" indent="-285750">
              <a:buFont typeface="Arial"/>
              <a:buChar char="•"/>
            </a:pPr>
            <a:r>
              <a:rPr lang="en-US" sz="1800" b="1" dirty="0" smtClean="0"/>
              <a:t>This landform is low, flat and gently sloping that extends along the Atlantic Ocean and the </a:t>
            </a:r>
            <a:r>
              <a:rPr lang="en-US" sz="1800" b="1" dirty="0"/>
              <a:t>G</a:t>
            </a:r>
            <a:r>
              <a:rPr lang="en-US" sz="1800" b="1" dirty="0" smtClean="0"/>
              <a:t>ulf of Mexico.  Most of the Southeast United States lies within the Coastal Plain.</a:t>
            </a:r>
          </a:p>
          <a:p>
            <a:pPr marL="285750" indent="-285750">
              <a:buFont typeface="Arial"/>
              <a:buChar char="•"/>
            </a:pPr>
            <a:endParaRPr lang="en-US" sz="1800" b="1" dirty="0"/>
          </a:p>
          <a:p>
            <a:pPr marL="285750" indent="-285750">
              <a:buFont typeface="Arial"/>
              <a:buChar char="•"/>
            </a:pPr>
            <a:r>
              <a:rPr lang="en-US" sz="1800" b="1" dirty="0" smtClean="0"/>
              <a:t>Some maps show the Coastal Plain as two regions within one – </a:t>
            </a:r>
          </a:p>
          <a:p>
            <a:pPr marL="742950" lvl="1" indent="-285750">
              <a:buFont typeface="Arial"/>
              <a:buChar char="•"/>
            </a:pPr>
            <a:r>
              <a:rPr lang="en-US" sz="1800" b="1" dirty="0" smtClean="0"/>
              <a:t>the Outer Coastal Plain are a string of barrier islands separated from the mainland by sounds/inlets. </a:t>
            </a:r>
          </a:p>
          <a:p>
            <a:pPr marL="742950" lvl="1" indent="-285750">
              <a:buFont typeface="Arial"/>
              <a:buChar char="•"/>
            </a:pPr>
            <a:r>
              <a:rPr lang="en-US" sz="1800" b="1" dirty="0" smtClean="0"/>
              <a:t>The Tidewater is the area along the coast close to sea level.</a:t>
            </a:r>
            <a:endParaRPr lang="en-US" sz="1800" b="1" dirty="0"/>
          </a:p>
        </p:txBody>
      </p:sp>
    </p:spTree>
    <p:extLst>
      <p:ext uri="{BB962C8B-B14F-4D97-AF65-F5344CB8AC3E}">
        <p14:creationId xmlns:p14="http://schemas.microsoft.com/office/powerpoint/2010/main" val="163886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p:cNvSpPr>
            <a:spLocks noGrp="1"/>
          </p:cNvSpPr>
          <p:nvPr>
            <p:ph type="pic" idx="1"/>
          </p:nvPr>
        </p:nvSpPr>
        <p:spPr/>
      </p:sp>
      <p:pic>
        <p:nvPicPr>
          <p:cNvPr id="6" name="Picture 5" descr="North Carolina Piedmont Countie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 Placeholder 3"/>
          <p:cNvSpPr>
            <a:spLocks noGrp="1"/>
          </p:cNvSpPr>
          <p:nvPr>
            <p:ph type="body" sz="half" idx="2"/>
          </p:nvPr>
        </p:nvSpPr>
        <p:spPr>
          <a:xfrm>
            <a:off x="533400" y="609600"/>
            <a:ext cx="8077200" cy="685800"/>
          </a:xfrm>
        </p:spPr>
        <p:txBody>
          <a:bodyPr/>
          <a:lstStyle/>
          <a:p>
            <a:r>
              <a:rPr lang="en-US" sz="2000" b="1" dirty="0" smtClean="0">
                <a:solidFill>
                  <a:srgbClr val="008000"/>
                </a:solidFill>
              </a:rPr>
              <a:t>What do you notice about the</a:t>
            </a:r>
            <a:r>
              <a:rPr lang="en-US" sz="2000" b="1" dirty="0" smtClean="0">
                <a:solidFill>
                  <a:srgbClr val="008000"/>
                </a:solidFill>
              </a:rPr>
              <a:t> </a:t>
            </a:r>
            <a:r>
              <a:rPr lang="en-US" sz="2000" b="1" dirty="0" smtClean="0">
                <a:solidFill>
                  <a:srgbClr val="008000"/>
                </a:solidFill>
              </a:rPr>
              <a:t>counties </a:t>
            </a:r>
            <a:r>
              <a:rPr lang="en-US" sz="2000" b="1" dirty="0" smtClean="0">
                <a:solidFill>
                  <a:srgbClr val="008000"/>
                </a:solidFill>
              </a:rPr>
              <a:t>in </a:t>
            </a:r>
            <a:r>
              <a:rPr lang="en-US" sz="2000" b="1" dirty="0" smtClean="0">
                <a:solidFill>
                  <a:srgbClr val="008000"/>
                </a:solidFill>
              </a:rPr>
              <a:t>this region?</a:t>
            </a:r>
            <a:endParaRPr lang="en-US" sz="2000" b="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5486400" cy="566738"/>
          </a:xfrm>
        </p:spPr>
        <p:txBody>
          <a:bodyPr/>
          <a:lstStyle/>
          <a:p>
            <a:r>
              <a:rPr lang="en-US" sz="2400" dirty="0" smtClean="0"/>
              <a:t>Piedmont</a:t>
            </a:r>
            <a:endParaRPr lang="en-US" sz="2400" dirty="0"/>
          </a:p>
        </p:txBody>
      </p:sp>
      <p:sp>
        <p:nvSpPr>
          <p:cNvPr id="4" name="Text Placeholder 3"/>
          <p:cNvSpPr>
            <a:spLocks noGrp="1"/>
          </p:cNvSpPr>
          <p:nvPr>
            <p:ph type="body" sz="half" idx="2"/>
          </p:nvPr>
        </p:nvSpPr>
        <p:spPr>
          <a:xfrm>
            <a:off x="2895600" y="1752600"/>
            <a:ext cx="5486400" cy="3657600"/>
          </a:xfrm>
        </p:spPr>
        <p:txBody>
          <a:bodyPr/>
          <a:lstStyle/>
          <a:p>
            <a:pPr marL="285750" indent="-285750">
              <a:buFont typeface="Arial"/>
              <a:buChar char="•"/>
            </a:pPr>
            <a:r>
              <a:rPr lang="en-US" sz="1800" b="1" dirty="0" smtClean="0"/>
              <a:t>This landform is hilly, rolling land.  It borders the Coastal Plain to its east and the Mountains to its west, in other words it is located in the middle of the state.  The Piedmont region extends from Virginia to Alabama.</a:t>
            </a:r>
          </a:p>
          <a:p>
            <a:pPr marL="285750" indent="-285750">
              <a:buFont typeface="Arial"/>
              <a:buChar char="•"/>
            </a:pPr>
            <a:endParaRPr lang="en-US" sz="1800" b="1" dirty="0"/>
          </a:p>
          <a:p>
            <a:pPr marL="285750" indent="-285750">
              <a:buFont typeface="Arial"/>
              <a:buChar char="•"/>
            </a:pPr>
            <a:r>
              <a:rPr lang="en-US" sz="1800" b="1" dirty="0" smtClean="0"/>
              <a:t>Piedmont literally means “foot of the mountain”.</a:t>
            </a:r>
          </a:p>
          <a:p>
            <a:pPr marL="285750" indent="-285750">
              <a:buFont typeface="Arial"/>
              <a:buChar char="•"/>
            </a:pPr>
            <a:endParaRPr lang="en-US" sz="1800" b="1" dirty="0" smtClean="0"/>
          </a:p>
          <a:p>
            <a:pPr marL="285750" indent="-285750">
              <a:buFont typeface="Arial"/>
              <a:buChar char="•"/>
            </a:pPr>
            <a:r>
              <a:rPr lang="en-US" sz="1800" b="1" dirty="0" smtClean="0"/>
              <a:t>Elevation ranges from 300 to 1,500 feet.</a:t>
            </a:r>
          </a:p>
          <a:p>
            <a:pPr marL="285750" indent="-285750">
              <a:buFont typeface="Arial"/>
              <a:buChar char="•"/>
            </a:pPr>
            <a:endParaRPr lang="en-US" sz="1800" b="1" dirty="0"/>
          </a:p>
        </p:txBody>
      </p:sp>
    </p:spTree>
    <p:extLst>
      <p:ext uri="{BB962C8B-B14F-4D97-AF65-F5344CB8AC3E}">
        <p14:creationId xmlns:p14="http://schemas.microsoft.com/office/powerpoint/2010/main" val="246778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6" name="Picture 5" descr="North Carolina Mountain Counties"/>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ext Placeholder 3"/>
          <p:cNvSpPr>
            <a:spLocks noGrp="1"/>
          </p:cNvSpPr>
          <p:nvPr>
            <p:ph type="body" sz="half" idx="2"/>
          </p:nvPr>
        </p:nvSpPr>
        <p:spPr>
          <a:xfrm>
            <a:off x="457200" y="609600"/>
            <a:ext cx="8153400" cy="685800"/>
          </a:xfrm>
        </p:spPr>
        <p:txBody>
          <a:bodyPr/>
          <a:lstStyle/>
          <a:p>
            <a:r>
              <a:rPr lang="en-US" sz="2000" b="1" dirty="0" smtClean="0">
                <a:solidFill>
                  <a:srgbClr val="804000"/>
                </a:solidFill>
              </a:rPr>
              <a:t>What do you notice about the</a:t>
            </a:r>
            <a:r>
              <a:rPr lang="en-US" sz="2000" b="1" dirty="0" smtClean="0">
                <a:solidFill>
                  <a:srgbClr val="804000"/>
                </a:solidFill>
              </a:rPr>
              <a:t> </a:t>
            </a:r>
            <a:r>
              <a:rPr lang="en-US" sz="2000" b="1" dirty="0" smtClean="0">
                <a:solidFill>
                  <a:srgbClr val="804000"/>
                </a:solidFill>
              </a:rPr>
              <a:t>counties </a:t>
            </a:r>
            <a:r>
              <a:rPr lang="en-US" sz="2000" b="1" dirty="0" smtClean="0">
                <a:solidFill>
                  <a:srgbClr val="804000"/>
                </a:solidFill>
              </a:rPr>
              <a:t>in </a:t>
            </a:r>
            <a:r>
              <a:rPr lang="en-US" sz="2000" b="1" dirty="0" smtClean="0">
                <a:solidFill>
                  <a:srgbClr val="804000"/>
                </a:solidFill>
              </a:rPr>
              <a:t>this region?</a:t>
            </a:r>
            <a:endParaRPr lang="en-US" sz="2000" b="1" dirty="0">
              <a:solidFill>
                <a:srgbClr val="804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5486400" cy="566738"/>
          </a:xfrm>
        </p:spPr>
        <p:txBody>
          <a:bodyPr/>
          <a:lstStyle/>
          <a:p>
            <a:r>
              <a:rPr lang="en-US" sz="2400" dirty="0" smtClean="0"/>
              <a:t>Mountain</a:t>
            </a:r>
            <a:endParaRPr lang="en-US" sz="2400" dirty="0"/>
          </a:p>
        </p:txBody>
      </p:sp>
      <p:sp>
        <p:nvSpPr>
          <p:cNvPr id="4" name="Text Placeholder 3"/>
          <p:cNvSpPr>
            <a:spLocks noGrp="1"/>
          </p:cNvSpPr>
          <p:nvPr>
            <p:ph type="body" sz="half" idx="2"/>
          </p:nvPr>
        </p:nvSpPr>
        <p:spPr>
          <a:xfrm>
            <a:off x="2895600" y="1752600"/>
            <a:ext cx="5486400" cy="3657600"/>
          </a:xfrm>
        </p:spPr>
        <p:txBody>
          <a:bodyPr/>
          <a:lstStyle/>
          <a:p>
            <a:pPr marL="285750" indent="-285750">
              <a:buFont typeface="Arial"/>
              <a:buChar char="•"/>
            </a:pPr>
            <a:r>
              <a:rPr lang="en-US" sz="1800" b="1" dirty="0" smtClean="0"/>
              <a:t>This landform is the largest range of mountains in the eastern United States.</a:t>
            </a:r>
          </a:p>
          <a:p>
            <a:pPr marL="285750" indent="-285750">
              <a:buFont typeface="Arial"/>
              <a:buChar char="•"/>
            </a:pPr>
            <a:endParaRPr lang="en-US" sz="1800" b="1" dirty="0" smtClean="0"/>
          </a:p>
          <a:p>
            <a:pPr marL="285750" indent="-285750">
              <a:buFont typeface="Arial"/>
              <a:buChar char="•"/>
            </a:pPr>
            <a:r>
              <a:rPr lang="en-US" sz="1800" b="1" dirty="0" smtClean="0"/>
              <a:t>It is in the western part of the state, but it is smaller in area than the Piedmont and the Coastal Plain.</a:t>
            </a:r>
          </a:p>
          <a:p>
            <a:pPr marL="285750" indent="-285750">
              <a:buFont typeface="Arial"/>
              <a:buChar char="•"/>
            </a:pPr>
            <a:endParaRPr lang="en-US" sz="1800" b="1" dirty="0" smtClean="0"/>
          </a:p>
          <a:p>
            <a:pPr marL="285750" indent="-285750">
              <a:buFont typeface="Arial"/>
              <a:buChar char="•"/>
            </a:pPr>
            <a:r>
              <a:rPr lang="en-US" sz="1800" b="1" dirty="0" smtClean="0"/>
              <a:t>The elevation in this region reaches to more than one mile high.</a:t>
            </a:r>
          </a:p>
          <a:p>
            <a:pPr marL="285750" indent="-285750">
              <a:buFont typeface="Arial"/>
              <a:buChar char="•"/>
            </a:pPr>
            <a:endParaRPr lang="en-US" sz="1800" b="1" dirty="0"/>
          </a:p>
        </p:txBody>
      </p:sp>
    </p:spTree>
    <p:extLst>
      <p:ext uri="{BB962C8B-B14F-4D97-AF65-F5344CB8AC3E}">
        <p14:creationId xmlns:p14="http://schemas.microsoft.com/office/powerpoint/2010/main" val="31316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400" dirty="0" smtClean="0"/>
              <a:t>Absolute Location:</a:t>
            </a:r>
            <a:endParaRPr lang="en-US" sz="4400" dirty="0"/>
          </a:p>
        </p:txBody>
      </p:sp>
      <p:sp>
        <p:nvSpPr>
          <p:cNvPr id="23555" name="Rectangle 3"/>
          <p:cNvSpPr>
            <a:spLocks noGrp="1" noChangeArrowheads="1"/>
          </p:cNvSpPr>
          <p:nvPr>
            <p:ph type="body" idx="1"/>
          </p:nvPr>
        </p:nvSpPr>
        <p:spPr/>
        <p:txBody>
          <a:bodyPr/>
          <a:lstStyle/>
          <a:p>
            <a:r>
              <a:rPr lang="en-US" sz="3200" dirty="0" smtClean="0"/>
              <a:t>Between </a:t>
            </a:r>
            <a:r>
              <a:rPr lang="en-US" sz="3200" dirty="0" smtClean="0"/>
              <a:t>33 degrees North and 37 degrees North latitude; between 75 degrees West and 85 degrees West longitude.</a:t>
            </a:r>
          </a:p>
          <a:p>
            <a:pPr>
              <a:buNone/>
            </a:pPr>
            <a:endParaRPr lang="en-US" dirty="0"/>
          </a:p>
        </p:txBody>
      </p:sp>
      <p:sp>
        <p:nvSpPr>
          <p:cNvPr id="4" name="Rectangle 2"/>
          <p:cNvSpPr txBox="1">
            <a:spLocks noChangeArrowheads="1"/>
          </p:cNvSpPr>
          <p:nvPr/>
        </p:nvSpPr>
        <p:spPr bwMode="auto">
          <a:xfrm>
            <a:off x="2895600" y="4876800"/>
            <a:ext cx="6248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a:lstStyle>
          <a:p>
            <a:r>
              <a:rPr lang="en-US" sz="2500" dirty="0" smtClean="0"/>
              <a:t>Can you find it on a globe or a map?</a:t>
            </a:r>
            <a:endParaRPr lang="en-US" sz="25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6019800" cy="838200"/>
          </a:xfrm>
        </p:spPr>
        <p:txBody>
          <a:bodyPr/>
          <a:lstStyle/>
          <a:p>
            <a:r>
              <a:rPr lang="en-US" sz="4400" dirty="0" smtClean="0"/>
              <a:t>Relative Location:</a:t>
            </a:r>
            <a:endParaRPr lang="en-US" sz="4400" dirty="0"/>
          </a:p>
        </p:txBody>
      </p:sp>
      <p:sp>
        <p:nvSpPr>
          <p:cNvPr id="3" name="Content Placeholder 2"/>
          <p:cNvSpPr>
            <a:spLocks noGrp="1"/>
          </p:cNvSpPr>
          <p:nvPr>
            <p:ph idx="1"/>
          </p:nvPr>
        </p:nvSpPr>
        <p:spPr>
          <a:xfrm>
            <a:off x="2895600" y="1524000"/>
            <a:ext cx="6019800" cy="3962400"/>
          </a:xfrm>
        </p:spPr>
        <p:txBody>
          <a:bodyPr/>
          <a:lstStyle/>
          <a:p>
            <a:r>
              <a:rPr lang="en-US" sz="2400" dirty="0" smtClean="0"/>
              <a:t>North </a:t>
            </a:r>
            <a:r>
              <a:rPr lang="en-US" sz="2400" dirty="0" smtClean="0"/>
              <a:t>Carolina is located in the southeast region of the United States. The state is bordered by Virginia to the north. Tennessee lies to the west, South Carolina lies to the south, and Georgia lies to the southwest. The Atlantic Ocean forms North Carolina’s eastern border.</a:t>
            </a:r>
          </a:p>
          <a:p>
            <a:endParaRPr lang="en-US" dirty="0"/>
          </a:p>
        </p:txBody>
      </p:sp>
      <p:sp>
        <p:nvSpPr>
          <p:cNvPr id="4" name="Rectangle 2"/>
          <p:cNvSpPr txBox="1">
            <a:spLocks noChangeArrowheads="1"/>
          </p:cNvSpPr>
          <p:nvPr/>
        </p:nvSpPr>
        <p:spPr bwMode="auto">
          <a:xfrm>
            <a:off x="3048000" y="5029200"/>
            <a:ext cx="6705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a:lstStyle>
          <a:p>
            <a:r>
              <a:rPr lang="en-US" sz="2400" dirty="0" smtClean="0"/>
              <a:t>What’s another statement you could make?</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Landforms</a:t>
            </a:r>
            <a:endParaRPr lang="en-US" sz="4000" dirty="0"/>
          </a:p>
        </p:txBody>
      </p:sp>
      <p:sp>
        <p:nvSpPr>
          <p:cNvPr id="3" name="Content Placeholder 2"/>
          <p:cNvSpPr>
            <a:spLocks noGrp="1"/>
          </p:cNvSpPr>
          <p:nvPr>
            <p:ph idx="1"/>
          </p:nvPr>
        </p:nvSpPr>
        <p:spPr/>
        <p:txBody>
          <a:bodyPr/>
          <a:lstStyle/>
          <a:p>
            <a:r>
              <a:rPr lang="en-US" sz="3200" dirty="0" smtClean="0"/>
              <a:t>There are three distinct landforms of North Carolina:</a:t>
            </a:r>
          </a:p>
          <a:p>
            <a:pPr lvl="1"/>
            <a:r>
              <a:rPr lang="en-US" sz="3200" dirty="0" smtClean="0"/>
              <a:t>Coastal Plain</a:t>
            </a:r>
          </a:p>
          <a:p>
            <a:pPr lvl="1"/>
            <a:r>
              <a:rPr lang="en-US" sz="3200" dirty="0" smtClean="0"/>
              <a:t>Piedmont</a:t>
            </a:r>
          </a:p>
          <a:p>
            <a:pPr lvl="1"/>
            <a:r>
              <a:rPr lang="en-US" sz="3200" dirty="0" smtClean="0"/>
              <a:t>Appalachian Mountains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Coastal Plain</a:t>
            </a:r>
            <a:endParaRPr lang="en-US" sz="4000" dirty="0"/>
          </a:p>
        </p:txBody>
      </p:sp>
      <p:sp>
        <p:nvSpPr>
          <p:cNvPr id="3" name="Content Placeholder 2"/>
          <p:cNvSpPr>
            <a:spLocks noGrp="1"/>
          </p:cNvSpPr>
          <p:nvPr>
            <p:ph idx="1"/>
          </p:nvPr>
        </p:nvSpPr>
        <p:spPr/>
        <p:txBody>
          <a:bodyPr/>
          <a:lstStyle/>
          <a:p>
            <a:r>
              <a:rPr lang="en-US" sz="2000" dirty="0" smtClean="0"/>
              <a:t>This landform is depicted by low, flat to gently sloping land that extends along the Atlantic Ocean and the Gulf of Mexico. Most of the Southeast lies within the Coastal Plain.</a:t>
            </a:r>
          </a:p>
          <a:p>
            <a:r>
              <a:rPr lang="en-US" sz="2000" dirty="0" smtClean="0"/>
              <a:t>Some maps depict the Coastal Plain as two regions within one – the Outer Coastal Plain are a string of barrier islands separated from the mainland by sounds/inlets. The Tidewater is the area along the coast close to sea level.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Piedmont</a:t>
            </a:r>
            <a:endParaRPr lang="en-US" sz="4000" dirty="0"/>
          </a:p>
        </p:txBody>
      </p:sp>
      <p:sp>
        <p:nvSpPr>
          <p:cNvPr id="3" name="Content Placeholder 2"/>
          <p:cNvSpPr>
            <a:spLocks noGrp="1"/>
          </p:cNvSpPr>
          <p:nvPr>
            <p:ph idx="1"/>
          </p:nvPr>
        </p:nvSpPr>
        <p:spPr/>
        <p:txBody>
          <a:bodyPr/>
          <a:lstStyle/>
          <a:p>
            <a:r>
              <a:rPr lang="en-US" sz="2000" dirty="0" smtClean="0"/>
              <a:t>This landform is characterized by hilly, rolling land. It borders the Coastal Plain to its east and the Mountains to its west, in other words, it is located in the middle of the state. The Piedmont extends from Virginia to Alabama.</a:t>
            </a:r>
          </a:p>
          <a:p>
            <a:r>
              <a:rPr lang="en-US" sz="2000" dirty="0" smtClean="0"/>
              <a:t>Piedmont literally means “foot of the mountain.”</a:t>
            </a:r>
          </a:p>
          <a:p>
            <a:r>
              <a:rPr lang="en-US" sz="2000" dirty="0" smtClean="0"/>
              <a:t>The elevations of this region range from 300 feet to 1,500 feet. </a:t>
            </a:r>
          </a:p>
          <a:p>
            <a:r>
              <a:rPr lang="en-US" sz="2000" dirty="0" smtClean="0"/>
              <a:t>The land of the Piedmont is called a plateau because it is high and mostly flat.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sz="4000" dirty="0" smtClean="0"/>
              <a:t>Appalachian Mountains</a:t>
            </a:r>
            <a:endParaRPr lang="en-US" sz="4000" dirty="0"/>
          </a:p>
        </p:txBody>
      </p:sp>
      <p:sp>
        <p:nvSpPr>
          <p:cNvPr id="3" name="Content Placeholder 2"/>
          <p:cNvSpPr>
            <a:spLocks noGrp="1"/>
          </p:cNvSpPr>
          <p:nvPr>
            <p:ph idx="1"/>
          </p:nvPr>
        </p:nvSpPr>
        <p:spPr/>
        <p:txBody>
          <a:bodyPr/>
          <a:lstStyle/>
          <a:p>
            <a:r>
              <a:rPr lang="en-US" sz="2800" dirty="0" smtClean="0"/>
              <a:t>This landform is the largest range of mountains in the eastern United States. It is in the western part of the state, but it is smaller in area than the Piedmont and the Coastal Plain. The elevation in this region reaches to more than one mile high.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 and Regions</a:t>
            </a:r>
            <a:endParaRPr lang="en-US" dirty="0"/>
          </a:p>
        </p:txBody>
      </p:sp>
      <p:sp>
        <p:nvSpPr>
          <p:cNvPr id="3" name="Content Placeholder 2"/>
          <p:cNvSpPr>
            <a:spLocks noGrp="1"/>
          </p:cNvSpPr>
          <p:nvPr>
            <p:ph idx="1"/>
          </p:nvPr>
        </p:nvSpPr>
        <p:spPr/>
        <p:txBody>
          <a:bodyPr/>
          <a:lstStyle/>
          <a:p>
            <a:r>
              <a:rPr lang="en-US" sz="2400" dirty="0" smtClean="0"/>
              <a:t>Not only are the three landforms distinct in their appearance, they also make up the three major geographic regions of the state.</a:t>
            </a:r>
          </a:p>
          <a:p>
            <a:r>
              <a:rPr lang="en-US" sz="2400" dirty="0" smtClean="0"/>
              <a:t>So…..the landforms are the same as the regions:</a:t>
            </a:r>
          </a:p>
          <a:p>
            <a:pPr lvl="1"/>
            <a:r>
              <a:rPr lang="en-US" sz="2400" dirty="0" smtClean="0"/>
              <a:t>Coastal Plain</a:t>
            </a:r>
          </a:p>
          <a:p>
            <a:pPr lvl="1"/>
            <a:r>
              <a:rPr lang="en-US" sz="2400" dirty="0" smtClean="0"/>
              <a:t>Piedmont</a:t>
            </a:r>
          </a:p>
          <a:p>
            <a:pPr lvl="1"/>
            <a:r>
              <a:rPr lang="en-US" sz="2400" dirty="0" smtClean="0"/>
              <a:t>Mountains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9430" b="9430"/>
          <a:stretch>
            <a:fillRect/>
          </a:stretch>
        </p:blipFill>
        <p:spPr>
          <a:xfrm>
            <a:off x="-304800" y="0"/>
            <a:ext cx="9829800" cy="6858000"/>
          </a:xfrm>
        </p:spPr>
      </p:pic>
      <p:sp>
        <p:nvSpPr>
          <p:cNvPr id="7" name="Title 6"/>
          <p:cNvSpPr>
            <a:spLocks noGrp="1"/>
          </p:cNvSpPr>
          <p:nvPr>
            <p:ph type="title"/>
          </p:nvPr>
        </p:nvSpPr>
        <p:spPr>
          <a:xfrm>
            <a:off x="457200" y="304800"/>
            <a:ext cx="2971800" cy="685800"/>
          </a:xfrm>
        </p:spPr>
        <p:txBody>
          <a:bodyPr/>
          <a:lstStyle/>
          <a:p>
            <a:r>
              <a:rPr lang="en-US" sz="2800" dirty="0" smtClean="0"/>
              <a:t>NC Counties</a:t>
            </a:r>
            <a:endParaRPr lang="en-US" sz="2800" dirty="0"/>
          </a:p>
        </p:txBody>
      </p:sp>
      <p:sp>
        <p:nvSpPr>
          <p:cNvPr id="9" name="Text Placeholder 3"/>
          <p:cNvSpPr>
            <a:spLocks noGrp="1"/>
          </p:cNvSpPr>
          <p:nvPr>
            <p:ph type="body" sz="half" idx="2"/>
          </p:nvPr>
        </p:nvSpPr>
        <p:spPr>
          <a:xfrm>
            <a:off x="381000" y="5181600"/>
            <a:ext cx="8458200" cy="609600"/>
          </a:xfrm>
        </p:spPr>
        <p:txBody>
          <a:bodyPr/>
          <a:lstStyle/>
          <a:p>
            <a:r>
              <a:rPr lang="en-US" sz="1800" b="1" dirty="0" smtClean="0"/>
              <a:t>North Carolina has 100 counties…what do you notice?  Think?  Wonder?</a:t>
            </a:r>
            <a:endParaRPr lang="en-US" sz="1800" b="1" dirty="0"/>
          </a:p>
        </p:txBody>
      </p:sp>
    </p:spTree>
  </p:cSld>
  <p:clrMapOvr>
    <a:masterClrMapping/>
  </p:clrMapOvr>
</p:sld>
</file>

<file path=ppt/theme/theme1.xml><?xml version="1.0" encoding="utf-8"?>
<a:theme xmlns:a="http://schemas.openxmlformats.org/drawingml/2006/main" name="AF_A_united_f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856BE9-DC38-4AF0-8299-0B4606B49F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AF_A_united_future</Template>
  <TotalTime>82</TotalTime>
  <Words>912</Words>
  <Application>Microsoft Macintosh PowerPoint</Application>
  <PresentationFormat>On-screen Show (4:3)</PresentationFormat>
  <Paragraphs>61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AF_A_united_future</vt:lpstr>
      <vt:lpstr>North Carolina</vt:lpstr>
      <vt:lpstr>Absolute Location:</vt:lpstr>
      <vt:lpstr>Relative Location:</vt:lpstr>
      <vt:lpstr>Landforms</vt:lpstr>
      <vt:lpstr>Coastal Plain</vt:lpstr>
      <vt:lpstr>Piedmont</vt:lpstr>
      <vt:lpstr>Appalachian Mountains</vt:lpstr>
      <vt:lpstr>Landforms and Regions</vt:lpstr>
      <vt:lpstr>NC Counties</vt:lpstr>
      <vt:lpstr>PowerPoint Presentation</vt:lpstr>
      <vt:lpstr>Coastal Plain</vt:lpstr>
      <vt:lpstr>PowerPoint Presentation</vt:lpstr>
      <vt:lpstr>Piedmont</vt:lpstr>
      <vt:lpstr>PowerPoint Presentation</vt:lpstr>
      <vt:lpstr>Mountain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United Future</dc:title>
  <dc:subject/>
  <dc:creator>akuhns</dc:creator>
  <cp:keywords/>
  <dc:description/>
  <cp:lastModifiedBy>Julie Abdella</cp:lastModifiedBy>
  <cp:revision>20</cp:revision>
  <cp:lastPrinted>2012-12-19T18:31:13Z</cp:lastPrinted>
  <dcterms:created xsi:type="dcterms:W3CDTF">2012-02-29T16:44:19Z</dcterms:created>
  <dcterms:modified xsi:type="dcterms:W3CDTF">2012-12-19T18:32:12Z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TC103367829990</vt:lpwstr>
  </property>
</Properties>
</file>